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  <p:sldMasterId id="2147483700" r:id="rId2"/>
    <p:sldMasterId id="2147483719" r:id="rId3"/>
    <p:sldMasterId id="2147483751" r:id="rId4"/>
  </p:sldMasterIdLst>
  <p:notesMasterIdLst>
    <p:notesMasterId r:id="rId9"/>
  </p:notesMasterIdLst>
  <p:handoutMasterIdLst>
    <p:handoutMasterId r:id="rId10"/>
  </p:handoutMasterIdLst>
  <p:sldIdLst>
    <p:sldId id="287" r:id="rId5"/>
    <p:sldId id="289" r:id="rId6"/>
    <p:sldId id="290" r:id="rId7"/>
    <p:sldId id="278" r:id="rId8"/>
  </p:sldIdLst>
  <p:sldSz cx="9144000" cy="5143500" type="screen16x9"/>
  <p:notesSz cx="6858000" cy="9144000"/>
  <p:custDataLst>
    <p:tags r:id="rId11"/>
  </p:custDataLst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33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la Bosticco" initials="GB" lastIdx="1" clrIdx="0">
    <p:extLst>
      <p:ext uri="{19B8F6BF-5375-455C-9EA6-DF929625EA0E}">
        <p15:presenceInfo xmlns:p15="http://schemas.microsoft.com/office/powerpoint/2012/main" userId="S::gabriella.bosticco@arbetsformedlingen.se::5f916e46-5a3c-48df-afdb-b716a452dcb0" providerId="AD"/>
      </p:ext>
    </p:extLst>
  </p:cmAuthor>
  <p:cmAuthor id="2" name="Erik Haglund" initials="EH" lastIdx="20" clrIdx="1">
    <p:extLst>
      <p:ext uri="{19B8F6BF-5375-455C-9EA6-DF929625EA0E}">
        <p15:presenceInfo xmlns:p15="http://schemas.microsoft.com/office/powerpoint/2012/main" userId="S::erik.haglund@arbetsformedlingen.se::583ced07-39a2-4a55-aa91-1eaad2c063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23D"/>
    <a:srgbClr val="00005A"/>
    <a:srgbClr val="EAF2D8"/>
    <a:srgbClr val="DA5187"/>
    <a:srgbClr val="D43372"/>
    <a:srgbClr val="BAD781"/>
    <a:srgbClr val="A5CB5A"/>
    <a:srgbClr val="595994"/>
    <a:srgbClr val="262673"/>
    <a:srgbClr val="E37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6"/>
  </p:normalViewPr>
  <p:slideViewPr>
    <p:cSldViewPr snapToGrid="0">
      <p:cViewPr varScale="1">
        <p:scale>
          <a:sx n="150" d="100"/>
          <a:sy n="150" d="100"/>
        </p:scale>
        <p:origin x="510" y="126"/>
      </p:cViewPr>
      <p:guideLst>
        <p:guide orient="horz" pos="1711"/>
        <p:guide pos="33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04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4E04B-E651-4647-A300-2AFAE441B118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27053-A168-41C7-8F57-9601F9EF86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300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6206B-CE5A-4CA3-BD34-3451FD0BA690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3CAE6-3546-4A01-BBE9-044D7CD2D8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416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4">
            <a:extLst>
              <a:ext uri="{FF2B5EF4-FFF2-40B4-BE49-F238E27FC236}">
                <a16:creationId xmlns:a16="http://schemas.microsoft.com/office/drawing/2014/main" id="{9008CFDE-FAFA-445A-900C-E639E9463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4" name="Af_logotyp_gron-bla_cmyk.pdf" descr="Logotyp Arbetsförmedlingen">
            <a:extLst>
              <a:ext uri="{FF2B5EF4-FFF2-40B4-BE49-F238E27FC236}">
                <a16:creationId xmlns:a16="http://schemas.microsoft.com/office/drawing/2014/main" id="{D7B21F88-959F-4910-A6A8-8308C9636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267612FB-7BE0-4484-8F22-D16811571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5328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FA376D43-EDFE-4919-9B06-4887B9BEAB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5328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här för att ändra format på underrubrik i bakgrunden</a:t>
            </a:r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760EBD53-0F55-48D8-828F-BADF317A0748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rgbClr val="95C23D"/>
          </a:solidFill>
          <a:ln w="12700">
            <a:solidFill>
              <a:srgbClr val="95C23D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61641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-2"/>
            <a:ext cx="4572000" cy="4680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454178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  <a:prstGeom prst="rect">
            <a:avLst/>
          </a:prstGeom>
        </p:spPr>
        <p:txBody>
          <a:bodyPr anchor="ctr"/>
          <a:lstStyle>
            <a:lvl1pPr algn="ctr">
              <a:defRPr sz="24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084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5813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>
            <a:extLst>
              <a:ext uri="{FF2B5EF4-FFF2-40B4-BE49-F238E27FC236}">
                <a16:creationId xmlns:a16="http://schemas.microsoft.com/office/drawing/2014/main" id="{FB83FAFF-EED2-4BB2-B3CE-D5D395077B1C}"/>
              </a:ext>
            </a:extLst>
          </p:cNvPr>
          <p:cNvSpPr/>
          <p:nvPr userDrawn="1"/>
        </p:nvSpPr>
        <p:spPr>
          <a:xfrm>
            <a:off x="0" y="0"/>
            <a:ext cx="427155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14230" y="2234250"/>
            <a:ext cx="3657323" cy="67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Innehållsförteckning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0"/>
            <a:ext cx="3629210" cy="43740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Linje">
            <a:extLst>
              <a:ext uri="{FF2B5EF4-FFF2-40B4-BE49-F238E27FC236}">
                <a16:creationId xmlns:a16="http://schemas.microsoft.com/office/drawing/2014/main" id="{55D631E8-9485-45FA-8CC3-F420D736C613}"/>
              </a:ext>
            </a:extLst>
          </p:cNvPr>
          <p:cNvSpPr/>
          <p:nvPr userDrawn="1"/>
        </p:nvSpPr>
        <p:spPr>
          <a:xfrm>
            <a:off x="614230" y="2909250"/>
            <a:ext cx="3383004" cy="0"/>
          </a:xfrm>
          <a:prstGeom prst="line">
            <a:avLst/>
          </a:prstGeom>
          <a:ln w="79375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22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4">
            <a:extLst>
              <a:ext uri="{FF2B5EF4-FFF2-40B4-BE49-F238E27FC236}">
                <a16:creationId xmlns:a16="http://schemas.microsoft.com/office/drawing/2014/main" id="{9008CFDE-FAFA-445A-900C-E639E9463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4" name="Af_logotyp_gron-bla_cmyk.pdf" descr="Logotyp Arbetsförmedlingen">
            <a:extLst>
              <a:ext uri="{FF2B5EF4-FFF2-40B4-BE49-F238E27FC236}">
                <a16:creationId xmlns:a16="http://schemas.microsoft.com/office/drawing/2014/main" id="{D7B21F88-959F-4910-A6A8-8308C9636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267612FB-7BE0-4484-8F22-D16811571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5328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FA376D43-EDFE-4919-9B06-4887B9BEAB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5328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här för att ändra format på underrubrik i bakgrunden</a:t>
            </a:r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760EBD53-0F55-48D8-828F-BADF317A0748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rgbClr val="95C23D"/>
          </a:solidFill>
          <a:ln w="12700">
            <a:solidFill>
              <a:srgbClr val="95C23D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930055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in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je">
            <a:extLst>
              <a:ext uri="{FF2B5EF4-FFF2-40B4-BE49-F238E27FC236}">
                <a16:creationId xmlns:a16="http://schemas.microsoft.com/office/drawing/2014/main" id="{381FC687-285F-4BC0-9D82-48F99C570DB9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</p:spTree>
    <p:extLst>
      <p:ext uri="{BB962C8B-B14F-4D97-AF65-F5344CB8AC3E}">
        <p14:creationId xmlns:p14="http://schemas.microsoft.com/office/powerpoint/2010/main" val="2056231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566160" y="1773335"/>
            <a:ext cx="2076994" cy="5119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rgbClr val="95C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972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2022-09-14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7" name="Af_logotyp_gron-bla_cmyk.pdf" descr="Logotyp Arbetsförmedlingen">
            <a:extLst>
              <a:ext uri="{FF2B5EF4-FFF2-40B4-BE49-F238E27FC236}">
                <a16:creationId xmlns:a16="http://schemas.microsoft.com/office/drawing/2014/main" id="{4C66E104-8012-4E04-8FB5-CF2BC8ED59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5B67E80F-D6B7-4504-A852-22DBDB111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13DB928C-EB16-470A-B60F-FBB40AD6B0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4" name="Linje">
            <a:extLst>
              <a:ext uri="{FF2B5EF4-FFF2-40B4-BE49-F238E27FC236}">
                <a16:creationId xmlns:a16="http://schemas.microsoft.com/office/drawing/2014/main" id="{326BA6EA-4594-467D-8834-6E5F4807FFDB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</p:spTree>
    <p:extLst>
      <p:ext uri="{BB962C8B-B14F-4D97-AF65-F5344CB8AC3E}">
        <p14:creationId xmlns:p14="http://schemas.microsoft.com/office/powerpoint/2010/main" val="2146655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2022-09-14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59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7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ADA2774-EC9D-4E33-A1C8-81537CDAC07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7900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in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je">
            <a:extLst>
              <a:ext uri="{FF2B5EF4-FFF2-40B4-BE49-F238E27FC236}">
                <a16:creationId xmlns:a16="http://schemas.microsoft.com/office/drawing/2014/main" id="{381FC687-285F-4BC0-9D82-48F99C570DB9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</p:spTree>
    <p:extLst>
      <p:ext uri="{BB962C8B-B14F-4D97-AF65-F5344CB8AC3E}">
        <p14:creationId xmlns:p14="http://schemas.microsoft.com/office/powerpoint/2010/main" val="7629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281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080000"/>
            <a:ext cx="7421825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1807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000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60861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911783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-2"/>
            <a:ext cx="4572000" cy="4680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7551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  <a:prstGeom prst="rect">
            <a:avLst/>
          </a:prstGeom>
        </p:spPr>
        <p:txBody>
          <a:bodyPr anchor="ctr"/>
          <a:lstStyle>
            <a:lvl1pPr algn="ctr">
              <a:defRPr sz="24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7987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1881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>
            <a:extLst>
              <a:ext uri="{FF2B5EF4-FFF2-40B4-BE49-F238E27FC236}">
                <a16:creationId xmlns:a16="http://schemas.microsoft.com/office/drawing/2014/main" id="{FB83FAFF-EED2-4BB2-B3CE-D5D395077B1C}"/>
              </a:ext>
            </a:extLst>
          </p:cNvPr>
          <p:cNvSpPr/>
          <p:nvPr userDrawn="1"/>
        </p:nvSpPr>
        <p:spPr>
          <a:xfrm>
            <a:off x="0" y="0"/>
            <a:ext cx="427155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14230" y="2234250"/>
            <a:ext cx="3657323" cy="67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Innehållsförteckning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0"/>
            <a:ext cx="3629210" cy="43740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Linje">
            <a:extLst>
              <a:ext uri="{FF2B5EF4-FFF2-40B4-BE49-F238E27FC236}">
                <a16:creationId xmlns:a16="http://schemas.microsoft.com/office/drawing/2014/main" id="{55D631E8-9485-45FA-8CC3-F420D736C613}"/>
              </a:ext>
            </a:extLst>
          </p:cNvPr>
          <p:cNvSpPr/>
          <p:nvPr userDrawn="1"/>
        </p:nvSpPr>
        <p:spPr>
          <a:xfrm>
            <a:off x="614230" y="2909250"/>
            <a:ext cx="3383004" cy="0"/>
          </a:xfrm>
          <a:prstGeom prst="line">
            <a:avLst/>
          </a:prstGeom>
          <a:ln w="79375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65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4">
            <a:extLst>
              <a:ext uri="{FF2B5EF4-FFF2-40B4-BE49-F238E27FC236}">
                <a16:creationId xmlns:a16="http://schemas.microsoft.com/office/drawing/2014/main" id="{9008CFDE-FAFA-445A-900C-E639E9463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solidFill>
              <a:srgbClr val="95C23D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Af_logotyp_gron-bla_cmyk.pdf" descr="Logotyp Arbetsförmedlingen">
            <a:extLst>
              <a:ext uri="{FF2B5EF4-FFF2-40B4-BE49-F238E27FC236}">
                <a16:creationId xmlns:a16="http://schemas.microsoft.com/office/drawing/2014/main" id="{D7B21F88-959F-4910-A6A8-8308C9636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267612FB-7BE0-4484-8F22-D16811571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FA376D43-EDFE-4919-9B06-4887B9BEAB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112089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in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rgbClr val="95C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je">
            <a:extLst>
              <a:ext uri="{FF2B5EF4-FFF2-40B4-BE49-F238E27FC236}">
                <a16:creationId xmlns:a16="http://schemas.microsoft.com/office/drawing/2014/main" id="{2B5A4ED3-FEB3-47EA-BE93-5E7081E13E7D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</p:spTree>
    <p:extLst>
      <p:ext uri="{BB962C8B-B14F-4D97-AF65-F5344CB8AC3E}">
        <p14:creationId xmlns:p14="http://schemas.microsoft.com/office/powerpoint/2010/main" val="296870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566160" y="1773335"/>
            <a:ext cx="2076994" cy="5119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9729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566160" y="1773335"/>
            <a:ext cx="2076994" cy="5119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rgbClr val="95C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1488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19735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22106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281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080000"/>
            <a:ext cx="7421825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4607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000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66037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898847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>
            <a:lvl1pPr>
              <a:buClr>
                <a:srgbClr val="95C23D"/>
              </a:buClr>
              <a:defRPr/>
            </a:lvl1pPr>
            <a:lvl2pPr>
              <a:buClr>
                <a:srgbClr val="95C23D"/>
              </a:buClr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4680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89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  <a:prstGeom prst="rect">
            <a:avLst/>
          </a:prstGeom>
        </p:spPr>
        <p:txBody>
          <a:bodyPr anchor="ctr"/>
          <a:lstStyle>
            <a:lvl1pPr algn="ctr">
              <a:defRPr sz="24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0460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5422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4">
            <a:extLst>
              <a:ext uri="{FF2B5EF4-FFF2-40B4-BE49-F238E27FC236}">
                <a16:creationId xmlns:a16="http://schemas.microsoft.com/office/drawing/2014/main" id="{B7A874E3-C4C2-4DBE-9D3C-8912EDC4F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269993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269993" indent="0" algn="l">
              <a:lnSpc>
                <a:spcPct val="100000"/>
              </a:lnSpc>
              <a:spcBef>
                <a:spcPts val="0"/>
              </a:spcBef>
              <a:buNone/>
              <a:defRPr sz="21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2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6" y="-9525"/>
            <a:ext cx="145035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900"/>
          </a:p>
        </p:txBody>
      </p:sp>
      <p:pic>
        <p:nvPicPr>
          <p:cNvPr id="17" name="Af_logotyp_gron-bla_cmyk.pdf" descr="Af_logotyp_gron-bla_cmyk.pdf">
            <a:extLst>
              <a:ext uri="{FF2B5EF4-FFF2-40B4-BE49-F238E27FC236}">
                <a16:creationId xmlns:a16="http://schemas.microsoft.com/office/drawing/2014/main" id="{DB739288-7EE9-493D-B863-22080E1F8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900" y="4769690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254087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4">
            <a:extLst>
              <a:ext uri="{FF2B5EF4-FFF2-40B4-BE49-F238E27FC236}">
                <a16:creationId xmlns:a16="http://schemas.microsoft.com/office/drawing/2014/main" id="{B7A874E3-C4C2-4DBE-9D3C-8912EDC4F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1860" y="2797523"/>
            <a:ext cx="3742079" cy="1037929"/>
          </a:xfrm>
          <a:solidFill>
            <a:schemeClr val="accent1">
              <a:alpha val="90000"/>
            </a:schemeClr>
          </a:solidFill>
        </p:spPr>
        <p:txBody>
          <a:bodyPr anchor="ctr" anchorCtr="0">
            <a:noAutofit/>
          </a:bodyPr>
          <a:lstStyle>
            <a:lvl1pPr marL="269993"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6" y="-9525"/>
            <a:ext cx="145035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900"/>
          </a:p>
        </p:txBody>
      </p:sp>
      <p:pic>
        <p:nvPicPr>
          <p:cNvPr id="17" name="Af_logotyp_gron-bla_cmyk.pdf" descr="Af_logotyp_gron-bla_cmyk.pdf">
            <a:extLst>
              <a:ext uri="{FF2B5EF4-FFF2-40B4-BE49-F238E27FC236}">
                <a16:creationId xmlns:a16="http://schemas.microsoft.com/office/drawing/2014/main" id="{DB739288-7EE9-493D-B863-22080E1F8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900" y="4769690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6355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2022-09-14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7" name="Af_logotyp_gron-bla_cmyk.pdf" descr="Logotyp Arbetsförmedlingen">
            <a:extLst>
              <a:ext uri="{FF2B5EF4-FFF2-40B4-BE49-F238E27FC236}">
                <a16:creationId xmlns:a16="http://schemas.microsoft.com/office/drawing/2014/main" id="{4C66E104-8012-4E04-8FB5-CF2BC8ED59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5B67E80F-D6B7-4504-A852-22DBDB111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13DB928C-EB16-470A-B60F-FBB40AD6B0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4" name="Linje">
            <a:extLst>
              <a:ext uri="{FF2B5EF4-FFF2-40B4-BE49-F238E27FC236}">
                <a16:creationId xmlns:a16="http://schemas.microsoft.com/office/drawing/2014/main" id="{326BA6EA-4594-467D-8834-6E5F4807FFDB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rgbClr val="95C23D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</p:spTree>
    <p:extLst>
      <p:ext uri="{BB962C8B-B14F-4D97-AF65-F5344CB8AC3E}">
        <p14:creationId xmlns:p14="http://schemas.microsoft.com/office/powerpoint/2010/main" val="33479414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95938" y="852395"/>
            <a:ext cx="5752125" cy="967429"/>
          </a:xfrm>
        </p:spPr>
        <p:txBody>
          <a:bodyPr anchor="b" anchorCtr="0">
            <a:noAutofit/>
          </a:bodyPr>
          <a:lstStyle>
            <a:lvl1pPr algn="ctr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97564" y="1867943"/>
            <a:ext cx="5750499" cy="774221"/>
          </a:xfrm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accent1"/>
                </a:solidFill>
              </a:defRPr>
            </a:lvl1pPr>
            <a:lvl2pPr marL="2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1" y="0"/>
            <a:ext cx="145035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90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2192348" y="2649991"/>
            <a:ext cx="486264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12858" tIns="12858" rIns="12858" bIns="12858"/>
          <a:lstStyle/>
          <a:p>
            <a:pPr>
              <a:spcBef>
                <a:spcPts val="563"/>
              </a:spcBef>
              <a:defRPr sz="7500" b="0"/>
            </a:pPr>
            <a:endParaRPr sz="2110"/>
          </a:p>
        </p:txBody>
      </p:sp>
      <p:pic>
        <p:nvPicPr>
          <p:cNvPr id="10" name="Af_logotyp_gron-bla_cmyk.pdf" descr="Af_logotyp_gron-bla_cmyk.pdf">
            <a:extLst>
              <a:ext uri="{FF2B5EF4-FFF2-40B4-BE49-F238E27FC236}">
                <a16:creationId xmlns:a16="http://schemas.microsoft.com/office/drawing/2014/main" id="{DBD28433-EE57-4E51-81C0-CAD739A2E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900" y="4769690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08081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0655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4" y="1809000"/>
            <a:ext cx="3629211" cy="2565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7" y="1809000"/>
            <a:ext cx="3629211" cy="2565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88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7" y="1809000"/>
            <a:ext cx="3628800" cy="2565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3" y="1809000"/>
            <a:ext cx="3628800" cy="2565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30775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4" y="810899"/>
            <a:ext cx="3629211" cy="675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4" y="1809000"/>
            <a:ext cx="3629211" cy="2565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236384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900"/>
            <a:ext cx="7422784" cy="3087706"/>
          </a:xfrm>
        </p:spPr>
        <p:txBody>
          <a:bodyPr anchor="ctr"/>
          <a:lstStyle>
            <a:lvl1pPr algn="ctr">
              <a:defRPr sz="2100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56364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448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2022-09-14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8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7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ADA2774-EC9D-4E33-A1C8-81537CDAC07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937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281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080000"/>
            <a:ext cx="7421825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3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000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375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271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2022-09-14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7" name="Af_logotyp_gron-bla_cmyk.pdf" descr="Logotyp Arbetsförmedlingen">
            <a:extLst>
              <a:ext uri="{FF2B5EF4-FFF2-40B4-BE49-F238E27FC236}">
                <a16:creationId xmlns:a16="http://schemas.microsoft.com/office/drawing/2014/main" id="{9B80D663-E96C-45DA-81AA-C4A145064B0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C5CB2548-7D24-4722-A3A5-DC2AE5CB3B14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rgbClr val="95C23D"/>
          </a:solidFill>
          <a:ln w="12700">
            <a:solidFill>
              <a:srgbClr val="95C23D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60040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110000"/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2022-09-14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7" name="Af_logotyp_gron-bla_cmyk.pdf" descr="Logotyp Arbetsförmedlingen">
            <a:extLst>
              <a:ext uri="{FF2B5EF4-FFF2-40B4-BE49-F238E27FC236}">
                <a16:creationId xmlns:a16="http://schemas.microsoft.com/office/drawing/2014/main" id="{9B80D663-E96C-45DA-81AA-C4A145064B0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C5CB2548-7D24-4722-A3A5-DC2AE5CB3B14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rgbClr val="95C23D"/>
          </a:solidFill>
          <a:ln w="127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46625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32" r:id="rId3"/>
    <p:sldLayoutId id="2147483730" r:id="rId4"/>
    <p:sldLayoutId id="2147483704" r:id="rId5"/>
    <p:sldLayoutId id="2147483706" r:id="rId6"/>
    <p:sldLayoutId id="2147483717" r:id="rId7"/>
    <p:sldLayoutId id="2147483718" r:id="rId8"/>
    <p:sldLayoutId id="2147483711" r:id="rId9"/>
    <p:sldLayoutId id="2147483716" r:id="rId10"/>
    <p:sldLayoutId id="2147483708" r:id="rId11"/>
    <p:sldLayoutId id="2147483712" r:id="rId12"/>
    <p:sldLayoutId id="2147483731" r:id="rId13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10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Af_logotyp_gron-vit_cmyk.pdf" descr="Logotyp Arbetsförmedlingen">
            <a:extLst>
              <a:ext uri="{FF2B5EF4-FFF2-40B4-BE49-F238E27FC236}">
                <a16:creationId xmlns:a16="http://schemas.microsoft.com/office/drawing/2014/main" id="{1FBA17CF-186C-451C-8524-366826CC61F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ktangel">
            <a:extLst>
              <a:ext uri="{FF2B5EF4-FFF2-40B4-BE49-F238E27FC236}">
                <a16:creationId xmlns:a16="http://schemas.microsoft.com/office/drawing/2014/main" id="{8535617D-9B94-4F6D-9220-2325D3DFE4F4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rgbClr val="95C23D"/>
          </a:solidFill>
          <a:ln w="127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404688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33" r:id="rId2"/>
    <p:sldLayoutId id="2147483734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100000"/>
        </a:lnSpc>
        <a:spcBef>
          <a:spcPts val="525"/>
        </a:spcBef>
        <a:buClr>
          <a:schemeClr val="accent2"/>
        </a:buClr>
        <a:buSzPct val="100000"/>
        <a:buFont typeface="Arial" panose="020B0604020202020204" pitchFamily="34" charset="0"/>
        <a:buChar char="●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5" y="1809002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450">
                <a:solidFill>
                  <a:schemeClr val="accent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45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450">
                <a:solidFill>
                  <a:schemeClr val="accent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AB9B943E-7C39-4D65-8FB1-EB2DE11B835A}"/>
              </a:ext>
            </a:extLst>
          </p:cNvPr>
          <p:cNvSpPr/>
          <p:nvPr userDrawn="1"/>
        </p:nvSpPr>
        <p:spPr>
          <a:xfrm>
            <a:off x="1" y="0"/>
            <a:ext cx="145035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900"/>
          </a:p>
        </p:txBody>
      </p:sp>
      <p:pic>
        <p:nvPicPr>
          <p:cNvPr id="10" name="Af_logotyp_gron-bla_cmyk.pdf" descr="Af_logotyp_gron-bla_cmyk.pdf">
            <a:extLst>
              <a:ext uri="{FF2B5EF4-FFF2-40B4-BE49-F238E27FC236}">
                <a16:creationId xmlns:a16="http://schemas.microsoft.com/office/drawing/2014/main" id="{6032B0FC-6488-4533-94FC-3ED4A6F5AFD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062898" y="4769692"/>
            <a:ext cx="1904123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1083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</p:sldLayoutIdLst>
  <p:txStyles>
    <p:titleStyle>
      <a:lvl1pPr algn="l" defTabSz="514337" rtl="0" eaLnBrk="1" latinLnBrk="0" hangingPunct="1">
        <a:spcBef>
          <a:spcPct val="0"/>
        </a:spcBef>
        <a:buNone/>
        <a:defRPr sz="2025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2876" indent="-192876" algn="l" defTabSz="514337" rtl="0" eaLnBrk="1" latinLnBrk="0" hangingPunct="1">
        <a:lnSpc>
          <a:spcPct val="90000"/>
        </a:lnSpc>
        <a:spcBef>
          <a:spcPts val="394"/>
        </a:spcBef>
        <a:buClr>
          <a:schemeClr val="accent2"/>
        </a:buClr>
        <a:buSzPct val="100000"/>
        <a:buFont typeface="Arial" panose="020B0604020202020204" pitchFamily="34" charset="0"/>
        <a:buChar char="●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417899" indent="-160731" algn="l" defTabSz="514337" rtl="0" eaLnBrk="1" latinLnBrk="0" hangingPunct="1">
        <a:spcBef>
          <a:spcPts val="338"/>
        </a:spcBef>
        <a:buClr>
          <a:schemeClr val="accent2"/>
        </a:buClr>
        <a:buSzPct val="110000"/>
        <a:buFont typeface="Courier New" panose="02070309020205020404" pitchFamily="49" charset="0"/>
        <a:buChar char="o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642922" indent="-128585" algn="l" defTabSz="514337" rtl="0" eaLnBrk="1" latinLnBrk="0" hangingPunct="1">
        <a:spcBef>
          <a:spcPts val="270"/>
        </a:spcBef>
        <a:buClrTx/>
        <a:buSzPct val="120000"/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7" rtl="0" eaLnBrk="1" latinLnBrk="0" hangingPunct="1">
        <a:spcBef>
          <a:spcPts val="270"/>
        </a:spcBef>
        <a:buClrTx/>
        <a:buSzPct val="120000"/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spcBef>
          <a:spcPts val="270"/>
        </a:spcBef>
        <a:buClrTx/>
        <a:buSzPct val="120000"/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9331C290-1AF2-CC40-A514-B0F588733F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r="5086"/>
          <a:stretch/>
        </p:blipFill>
        <p:spPr>
          <a:xfrm>
            <a:off x="141288" y="0"/>
            <a:ext cx="9002712" cy="4627360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4D33628-C972-4223-B7F5-1E8074EA2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Arbetslöshet i siffror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2A889C2A-BC79-4C98-A073-B6ED4A97DA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altLang="sv-SE" dirty="0"/>
              <a:t>Augusti 2022</a:t>
            </a:r>
          </a:p>
        </p:txBody>
      </p:sp>
    </p:spTree>
    <p:extLst>
      <p:ext uri="{BB962C8B-B14F-4D97-AF65-F5344CB8AC3E}">
        <p14:creationId xmlns:p14="http://schemas.microsoft.com/office/powerpoint/2010/main" val="312266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6184DE-D93B-4930-89DA-F16099FA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Augusti 2022			         Augusti 2021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7CD4AD6-E885-426B-84AA-7E5581E7D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11" y="1144800"/>
            <a:ext cx="4553199" cy="3420563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4E83B39-74BD-45D4-A487-9740E7360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310" y="1235007"/>
            <a:ext cx="4360463" cy="312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1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944DAB-09EA-438F-8C66-0E9A4DFF8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324281"/>
            <a:ext cx="7422784" cy="675000"/>
          </a:xfrm>
        </p:spPr>
        <p:txBody>
          <a:bodyPr anchor="t">
            <a:normAutofit/>
          </a:bodyPr>
          <a:lstStyle/>
          <a:p>
            <a:r>
              <a:rPr lang="sv-SE" dirty="0"/>
              <a:t>Augusti 2022</a:t>
            </a:r>
          </a:p>
        </p:txBody>
      </p:sp>
      <p:pic>
        <p:nvPicPr>
          <p:cNvPr id="5" name="Platshållare för innehåll 4" descr="En bild som visar bord&#10;&#10;Automatiskt genererad beskrivning">
            <a:extLst>
              <a:ext uri="{FF2B5EF4-FFF2-40B4-BE49-F238E27FC236}">
                <a16:creationId xmlns:a16="http://schemas.microsoft.com/office/drawing/2014/main" id="{D79AADA3-1F97-488A-816F-ECC58FBFF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885" y="923713"/>
            <a:ext cx="4183100" cy="3421063"/>
          </a:xfrm>
          <a:noFill/>
        </p:spPr>
      </p:pic>
    </p:spTree>
    <p:extLst>
      <p:ext uri="{BB962C8B-B14F-4D97-AF65-F5344CB8AC3E}">
        <p14:creationId xmlns:p14="http://schemas.microsoft.com/office/powerpoint/2010/main" val="789743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8853" y="145517"/>
            <a:ext cx="5567088" cy="675000"/>
          </a:xfrm>
        </p:spPr>
        <p:txBody>
          <a:bodyPr/>
          <a:lstStyle/>
          <a:p>
            <a:r>
              <a:rPr lang="sv-SE" dirty="0"/>
              <a:t>Arbetslösheten i siffror.</a:t>
            </a:r>
            <a:br>
              <a:rPr lang="sv-SE" dirty="0"/>
            </a:br>
            <a:r>
              <a:rPr lang="sv-SE" dirty="0"/>
              <a:t>Aug 2022 – (aug 2021)  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3490" y="1135856"/>
            <a:ext cx="1946683" cy="2871788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17073" y="1181531"/>
            <a:ext cx="28391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sv-SE" sz="1400" dirty="0">
                <a:solidFill>
                  <a:prstClr val="black"/>
                </a:solidFill>
                <a:latin typeface="Arial"/>
              </a:rPr>
              <a:t>Strömstad</a:t>
            </a:r>
          </a:p>
          <a:p>
            <a:pPr defTabSz="685783">
              <a:defRPr/>
            </a:pPr>
            <a:r>
              <a:rPr lang="sv-SE" sz="1000" dirty="0">
                <a:solidFill>
                  <a:prstClr val="black"/>
                </a:solidFill>
                <a:latin typeface="Arial"/>
              </a:rPr>
              <a:t>Arbetslöshet  5,5%-289 </a:t>
            </a:r>
            <a:r>
              <a:rPr lang="sv-SE" sz="1000" dirty="0" err="1">
                <a:solidFill>
                  <a:prstClr val="black"/>
                </a:solidFill>
                <a:latin typeface="Arial"/>
              </a:rPr>
              <a:t>st</a:t>
            </a:r>
            <a:r>
              <a:rPr lang="sv-SE" sz="1000" dirty="0">
                <a:solidFill>
                  <a:prstClr val="black"/>
                </a:solidFill>
                <a:latin typeface="Arial"/>
              </a:rPr>
              <a:t> (8,6% - 504 </a:t>
            </a:r>
            <a:r>
              <a:rPr lang="sv-SE" sz="1000" dirty="0" err="1">
                <a:solidFill>
                  <a:prstClr val="black"/>
                </a:solidFill>
                <a:latin typeface="Arial"/>
              </a:rPr>
              <a:t>st</a:t>
            </a:r>
            <a:r>
              <a:rPr lang="sv-SE" sz="1000" dirty="0">
                <a:solidFill>
                  <a:prstClr val="black"/>
                </a:solidFill>
                <a:latin typeface="Arial"/>
              </a:rPr>
              <a:t>)</a:t>
            </a:r>
          </a:p>
          <a:p>
            <a:pPr defTabSz="685783">
              <a:defRPr/>
            </a:pPr>
            <a:r>
              <a:rPr lang="sv-SE" sz="1000" dirty="0">
                <a:solidFill>
                  <a:prstClr val="black"/>
                </a:solidFill>
                <a:latin typeface="Arial"/>
              </a:rPr>
              <a:t>Ungdomar 7,4%- 34st (10,5%- 67st) 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371921" y="2150512"/>
            <a:ext cx="25321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sv-SE" sz="1400" dirty="0">
                <a:solidFill>
                  <a:prstClr val="black"/>
                </a:solidFill>
                <a:latin typeface="Arial"/>
              </a:rPr>
              <a:t>Tanum</a:t>
            </a:r>
          </a:p>
          <a:p>
            <a:pPr defTabSz="685783">
              <a:defRPr/>
            </a:pPr>
            <a:r>
              <a:rPr lang="sv-SE" sz="1000" dirty="0">
                <a:solidFill>
                  <a:prstClr val="black"/>
                </a:solidFill>
                <a:latin typeface="Arial"/>
              </a:rPr>
              <a:t>Arbetslöshet 4,5% - 254st (5,4% -313st) </a:t>
            </a:r>
          </a:p>
          <a:p>
            <a:pPr defTabSz="685783">
              <a:defRPr/>
            </a:pPr>
            <a:r>
              <a:rPr lang="sv-SE" sz="1000" dirty="0">
                <a:solidFill>
                  <a:prstClr val="black"/>
                </a:solidFill>
                <a:latin typeface="Arial"/>
              </a:rPr>
              <a:t>Ungdomar 5,3%- 27st ( 9,2% - 49st) 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790512" y="1052742"/>
            <a:ext cx="25321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sv-SE" sz="1400" dirty="0">
                <a:solidFill>
                  <a:prstClr val="black"/>
                </a:solidFill>
                <a:latin typeface="Arial"/>
              </a:rPr>
              <a:t>Munkedal</a:t>
            </a:r>
          </a:p>
          <a:p>
            <a:pPr defTabSz="685783">
              <a:defRPr/>
            </a:pPr>
            <a:r>
              <a:rPr lang="sv-SE" sz="1000" dirty="0">
                <a:solidFill>
                  <a:prstClr val="black"/>
                </a:solidFill>
                <a:latin typeface="Arial"/>
              </a:rPr>
              <a:t>Arbetslöshet 5, 2% -247st ( 5,8% - 282st ) </a:t>
            </a:r>
          </a:p>
          <a:p>
            <a:pPr defTabSz="685783">
              <a:defRPr/>
            </a:pPr>
            <a:r>
              <a:rPr lang="sv-SE" sz="1000" dirty="0">
                <a:solidFill>
                  <a:prstClr val="black"/>
                </a:solidFill>
                <a:latin typeface="Arial"/>
              </a:rPr>
              <a:t>Ungdomar 9,8%-46st (10,3% - 51st)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512595" y="1920064"/>
            <a:ext cx="24801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>
              <a:defRPr/>
            </a:pPr>
            <a:r>
              <a:rPr lang="sv-SE" sz="1400" dirty="0">
                <a:solidFill>
                  <a:prstClr val="black"/>
                </a:solidFill>
                <a:latin typeface="Arial"/>
              </a:rPr>
              <a:t>Färgelanda</a:t>
            </a:r>
          </a:p>
          <a:p>
            <a:pPr defTabSz="685783">
              <a:defRPr/>
            </a:pPr>
            <a:r>
              <a:rPr lang="sv-SE" sz="1000" dirty="0">
                <a:solidFill>
                  <a:prstClr val="black"/>
                </a:solidFill>
                <a:latin typeface="Arial"/>
              </a:rPr>
              <a:t>Arbetslöshet 6,2% -184st ( 8,1% -251st) </a:t>
            </a:r>
          </a:p>
          <a:p>
            <a:pPr defTabSz="685783">
              <a:defRPr/>
            </a:pPr>
            <a:r>
              <a:rPr lang="sv-SE" sz="1000" dirty="0">
                <a:solidFill>
                  <a:prstClr val="black"/>
                </a:solidFill>
                <a:latin typeface="Arial"/>
              </a:rPr>
              <a:t>Ungdomar 7,9% -21st (13,8%- 41 </a:t>
            </a:r>
            <a:r>
              <a:rPr lang="sv-SE" sz="1000" dirty="0" err="1">
                <a:solidFill>
                  <a:prstClr val="black"/>
                </a:solidFill>
                <a:latin typeface="Arial"/>
              </a:rPr>
              <a:t>st</a:t>
            </a:r>
            <a:r>
              <a:rPr lang="sv-SE" sz="1000" dirty="0">
                <a:solidFill>
                  <a:prstClr val="black"/>
                </a:solidFill>
                <a:latin typeface="Arial"/>
              </a:rPr>
              <a:t>) 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5355537" y="2769271"/>
            <a:ext cx="29077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sv-SE" sz="1400" dirty="0">
                <a:solidFill>
                  <a:prstClr val="black"/>
                </a:solidFill>
                <a:latin typeface="Arial"/>
              </a:rPr>
              <a:t>Uddevalla</a:t>
            </a:r>
          </a:p>
          <a:p>
            <a:pPr defTabSz="685783">
              <a:defRPr/>
            </a:pPr>
            <a:r>
              <a:rPr lang="sv-SE" sz="1000" dirty="0">
                <a:solidFill>
                  <a:prstClr val="black"/>
                </a:solidFill>
                <a:latin typeface="Arial"/>
              </a:rPr>
              <a:t>Arbetslöshet 7,2% - 1943st (8,7% - 2435st) </a:t>
            </a:r>
          </a:p>
          <a:p>
            <a:pPr defTabSz="685783">
              <a:defRPr/>
            </a:pPr>
            <a:r>
              <a:rPr lang="sv-SE" sz="1000" dirty="0">
                <a:solidFill>
                  <a:prstClr val="black"/>
                </a:solidFill>
                <a:latin typeface="Arial"/>
              </a:rPr>
              <a:t>Ungdom 8,5%-234st (10,6% - 322st)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3852904" y="4156754"/>
            <a:ext cx="25817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sv-SE" sz="1400" dirty="0">
                <a:solidFill>
                  <a:prstClr val="black"/>
                </a:solidFill>
                <a:latin typeface="Arial"/>
              </a:rPr>
              <a:t>Lysekil</a:t>
            </a:r>
          </a:p>
          <a:p>
            <a:pPr defTabSz="685783">
              <a:defRPr/>
            </a:pPr>
            <a:r>
              <a:rPr lang="sv-SE" sz="1000" dirty="0">
                <a:solidFill>
                  <a:prstClr val="black"/>
                </a:solidFill>
                <a:latin typeface="Arial"/>
              </a:rPr>
              <a:t>Arbetslöshet 6,1%- 371st (7,5% - 483st) </a:t>
            </a:r>
          </a:p>
          <a:p>
            <a:pPr defTabSz="685783">
              <a:defRPr/>
            </a:pPr>
            <a:r>
              <a:rPr lang="sv-SE" sz="1000" dirty="0">
                <a:solidFill>
                  <a:prstClr val="black"/>
                </a:solidFill>
                <a:latin typeface="Arial"/>
              </a:rPr>
              <a:t>Ungdomar 8,1%-44st (10,1% - 65st) 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517072" y="3260844"/>
            <a:ext cx="25506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>
              <a:defRPr/>
            </a:pPr>
            <a:r>
              <a:rPr lang="sv-SE" sz="1400" dirty="0">
                <a:solidFill>
                  <a:prstClr val="black"/>
                </a:solidFill>
                <a:latin typeface="Arial"/>
              </a:rPr>
              <a:t>Sotenäs</a:t>
            </a:r>
          </a:p>
          <a:p>
            <a:pPr defTabSz="685783">
              <a:defRPr/>
            </a:pPr>
            <a:r>
              <a:rPr lang="sv-SE" sz="1000" dirty="0">
                <a:solidFill>
                  <a:prstClr val="black"/>
                </a:solidFill>
                <a:latin typeface="Arial"/>
              </a:rPr>
              <a:t>Arbetslöshet  3,5% -137st ( 4,7% - 189st) </a:t>
            </a:r>
          </a:p>
          <a:p>
            <a:pPr defTabSz="685783">
              <a:defRPr/>
            </a:pPr>
            <a:r>
              <a:rPr lang="sv-SE" sz="1000" dirty="0">
                <a:solidFill>
                  <a:prstClr val="black"/>
                </a:solidFill>
                <a:latin typeface="Arial"/>
              </a:rPr>
              <a:t>Ungdomar 6,6%- 24st (6,6% 25st)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68C9F41-68C7-4379-A156-BC3F9047AF76}"/>
              </a:ext>
            </a:extLst>
          </p:cNvPr>
          <p:cNvSpPr txBox="1"/>
          <p:nvPr/>
        </p:nvSpPr>
        <p:spPr>
          <a:xfrm>
            <a:off x="652716" y="4371178"/>
            <a:ext cx="17179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sv-SE" dirty="0">
                <a:solidFill>
                  <a:prstClr val="black"/>
                </a:solidFill>
                <a:latin typeface="Arial"/>
              </a:rPr>
              <a:t>Riket  6,6%  ( 7,7%)</a:t>
            </a:r>
          </a:p>
          <a:p>
            <a:pPr defTabSz="685783">
              <a:defRPr/>
            </a:pPr>
            <a:r>
              <a:rPr lang="sv-SE" dirty="0">
                <a:solidFill>
                  <a:prstClr val="black"/>
                </a:solidFill>
                <a:latin typeface="Arial"/>
              </a:rPr>
              <a:t>VG     5,9% (7,2%)</a:t>
            </a:r>
          </a:p>
        </p:txBody>
      </p:sp>
    </p:spTree>
    <p:extLst>
      <p:ext uri="{BB962C8B-B14F-4D97-AF65-F5344CB8AC3E}">
        <p14:creationId xmlns:p14="http://schemas.microsoft.com/office/powerpoint/2010/main" val="24483873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CESSIBILITYFIXERID" val="d08718bb-3ea9-4237-9a9f-22959620cb11"/>
</p:tagLst>
</file>

<file path=ppt/theme/theme1.xml><?xml version="1.0" encoding="utf-8"?>
<a:theme xmlns:a="http://schemas.openxmlformats.org/drawingml/2006/main" name="Arbetsförmedlingen, vit utan punkter">
  <a:themeElements>
    <a:clrScheme name="Arbetsförmledlingen diagram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4C6320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524FE8C7-9D49-43A5-B246-F8D159C3B5D9}" vid="{D18315EE-D8D8-4AA7-BE1C-E7E27A5DF302}"/>
    </a:ext>
  </a:extLst>
</a:theme>
</file>

<file path=ppt/theme/theme2.xml><?xml version="1.0" encoding="utf-8"?>
<a:theme xmlns:a="http://schemas.openxmlformats.org/drawingml/2006/main" name="Arbetsförmedlingen, vit">
  <a:themeElements>
    <a:clrScheme name="Arbetsförmedlingen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95C23D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524FE8C7-9D49-43A5-B246-F8D159C3B5D9}" vid="{25A8992D-B864-4B94-AABF-0AB485395EE0}"/>
    </a:ext>
  </a:extLst>
</a:theme>
</file>

<file path=ppt/theme/theme3.xml><?xml version="1.0" encoding="utf-8"?>
<a:theme xmlns:a="http://schemas.openxmlformats.org/drawingml/2006/main" name="Arbetsförmedlingen, blå">
  <a:themeElements>
    <a:clrScheme name="Arbetsförmedlingen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95C23D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524FE8C7-9D49-43A5-B246-F8D159C3B5D9}" vid="{A6C0C079-2E9B-487F-BBC8-58AF86AD0447}"/>
    </a:ext>
  </a:extLst>
</a:theme>
</file>

<file path=ppt/theme/theme4.xml><?xml version="1.0" encoding="utf-8"?>
<a:theme xmlns:a="http://schemas.openxmlformats.org/drawingml/2006/main" name="1_Arbetsförmedlingen">
  <a:themeElements>
    <a:clrScheme name="Arbetsförmedling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1B5A"/>
      </a:accent1>
      <a:accent2>
        <a:srgbClr val="95C23D"/>
      </a:accent2>
      <a:accent3>
        <a:srgbClr val="FBBC33"/>
      </a:accent3>
      <a:accent4>
        <a:srgbClr val="008886"/>
      </a:accent4>
      <a:accent5>
        <a:srgbClr val="E83278"/>
      </a:accent5>
      <a:accent6>
        <a:srgbClr val="7A74A2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BD24AB10-C141-4896-9A6C-EC68E3827E94}" vid="{B9367E8A-253E-42B1-AE5B-A73ADC07D901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25</TotalTime>
  <Words>194</Words>
  <Application>Microsoft Office PowerPoint</Application>
  <PresentationFormat>Bildspel på skärmen (16:9)</PresentationFormat>
  <Paragraphs>28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4</vt:i4>
      </vt:variant>
    </vt:vector>
  </HeadingPairs>
  <TitlesOfParts>
    <vt:vector size="12" baseType="lpstr">
      <vt:lpstr>Arial</vt:lpstr>
      <vt:lpstr>Calibri</vt:lpstr>
      <vt:lpstr>Courier New</vt:lpstr>
      <vt:lpstr>Helvetica Neue Medium</vt:lpstr>
      <vt:lpstr>Arbetsförmedlingen, vit utan punkter</vt:lpstr>
      <vt:lpstr>Arbetsförmedlingen, vit</vt:lpstr>
      <vt:lpstr>Arbetsförmedlingen, blå</vt:lpstr>
      <vt:lpstr>1_Arbetsförmedlingen</vt:lpstr>
      <vt:lpstr>Arbetslöshet i siffror</vt:lpstr>
      <vt:lpstr>Augusti 2022            Augusti 2021</vt:lpstr>
      <vt:lpstr>Augusti 2022</vt:lpstr>
      <vt:lpstr>Arbetslösheten i siffror. Aug 2022 – (aug 2021)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Arbetslöshet i siffror</dc:title>
  <dc:creator>Carina Fransson</dc:creator>
  <dc:description>Af 00013 7.0 (2022-03-28)</dc:description>
  <cp:lastModifiedBy>Jonsson, Elisabeth</cp:lastModifiedBy>
  <cp:revision>1</cp:revision>
  <dcterms:created xsi:type="dcterms:W3CDTF">2022-09-12T07:44:24Z</dcterms:created>
  <dcterms:modified xsi:type="dcterms:W3CDTF">2022-09-14T08:48:37Z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88cc774a-4e14-4f10-9ecd-9d90ec222c7f</vt:lpwstr>
  </property>
</Properties>
</file>